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753600" cy="7315200"/>
  <p:notesSz cx="6858000" cy="9144000"/>
  <p:embeddedFontLst>
    <p:embeddedFont>
      <p:font typeface="Evolventa" panose="020B0604020202020204" charset="0"/>
      <p:regular r:id="rId17"/>
    </p:embeddedFont>
    <p:embeddedFont>
      <p:font typeface="Evolventa Bold" panose="020B0604020202020204" charset="0"/>
      <p:regular r:id="rId18"/>
    </p:embeddedFont>
    <p:embeddedFont>
      <p:font typeface="Evolventa Italics" panose="020B0604020202020204" charset="0"/>
      <p:regular r:id="rId19"/>
    </p:embeddedFont>
    <p:embeddedFont>
      <p:font typeface="Noto Sans" panose="020B0502040504020204" pitchFamily="34" charset="0"/>
      <p:regular r:id="rId20"/>
    </p:embeddedFont>
    <p:embeddedFont>
      <p:font typeface="Noto Sans Bold" panose="020B0604020202020204" charset="0"/>
      <p:regular r:id="rId21"/>
    </p:embeddedFont>
    <p:embeddedFont>
      <p:font typeface="Open Sans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6" d="100"/>
          <a:sy n="56" d="100"/>
        </p:scale>
        <p:origin x="147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28.01.2025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tjanster.stockholm.se/Origo/base/getfile?filepath=Bildbibliotek/ORIGO-Samtalsstod-webb.pdf" TargetMode="External"/><Relationship Id="rId5" Type="http://schemas.openxmlformats.org/officeDocument/2006/relationships/hyperlink" Target="https://www.lansstyrelsen.se/stockholm/om-oss/vara-tjanster/publikationer/2024/origos-samtalsstod-for-ungdomar-som-vaxer-upp-i-en-hederskontext---en-utvardering.html" TargetMode="External"/><Relationship Id="rId4" Type="http://schemas.openxmlformats.org/officeDocument/2006/relationships/hyperlink" Target="https://podcasts.apple.com/us/podcast/origopodden/id1548704222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34491" y="1204653"/>
            <a:ext cx="5482746" cy="3442421"/>
          </a:xfrm>
          <a:custGeom>
            <a:avLst/>
            <a:gdLst/>
            <a:ahLst/>
            <a:cxnLst/>
            <a:rect l="l" t="t" r="r" b="b"/>
            <a:pathLst>
              <a:path w="5482746" h="3442421">
                <a:moveTo>
                  <a:pt x="0" y="0"/>
                </a:moveTo>
                <a:lnTo>
                  <a:pt x="5482746" y="0"/>
                </a:lnTo>
                <a:lnTo>
                  <a:pt x="5482746" y="3442421"/>
                </a:lnTo>
                <a:lnTo>
                  <a:pt x="0" y="34424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0" y="29744"/>
            <a:ext cx="2271590" cy="5792240"/>
          </a:xfrm>
          <a:custGeom>
            <a:avLst/>
            <a:gdLst/>
            <a:ahLst/>
            <a:cxnLst/>
            <a:rect l="l" t="t" r="r" b="b"/>
            <a:pathLst>
              <a:path w="2271590" h="5792240">
                <a:moveTo>
                  <a:pt x="0" y="0"/>
                </a:moveTo>
                <a:lnTo>
                  <a:pt x="2271590" y="0"/>
                </a:lnTo>
                <a:lnTo>
                  <a:pt x="2271590" y="5792240"/>
                </a:lnTo>
                <a:lnTo>
                  <a:pt x="0" y="57922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5989" t="-22563" b="-5495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Freeform 4"/>
          <p:cNvSpPr/>
          <p:nvPr/>
        </p:nvSpPr>
        <p:spPr>
          <a:xfrm rot="-10800000">
            <a:off x="7500161" y="731520"/>
            <a:ext cx="2253439" cy="6101992"/>
          </a:xfrm>
          <a:custGeom>
            <a:avLst/>
            <a:gdLst/>
            <a:ahLst/>
            <a:cxnLst/>
            <a:rect l="l" t="t" r="r" b="b"/>
            <a:pathLst>
              <a:path w="2253439" h="6101992">
                <a:moveTo>
                  <a:pt x="0" y="0"/>
                </a:moveTo>
                <a:lnTo>
                  <a:pt x="2253439" y="0"/>
                </a:lnTo>
                <a:lnTo>
                  <a:pt x="2253439" y="6101992"/>
                </a:lnTo>
                <a:lnTo>
                  <a:pt x="0" y="610199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05146" t="-15285" r="-4112" b="-6272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426720" y="4369347"/>
            <a:ext cx="8595360" cy="1762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59"/>
              </a:lnSpc>
            </a:pPr>
            <a:endParaRPr/>
          </a:p>
          <a:p>
            <a:pPr algn="ctr">
              <a:lnSpc>
                <a:spcPts val="3359"/>
              </a:lnSpc>
            </a:pPr>
            <a:endParaRPr/>
          </a:p>
          <a:p>
            <a:pPr algn="ctr">
              <a:lnSpc>
                <a:spcPts val="3359"/>
              </a:lnSpc>
            </a:pPr>
            <a:r>
              <a:rPr lang="en-US" sz="2799" spc="-13">
                <a:solidFill>
                  <a:srgbClr val="1E1C11"/>
                </a:solidFill>
                <a:latin typeface="Evolventa"/>
                <a:ea typeface="Evolventa"/>
                <a:cs typeface="Evolventa"/>
                <a:sym typeface="Evolventa"/>
              </a:rPr>
              <a:t>Linn Jansson &amp; Sara Ammouri</a:t>
            </a:r>
          </a:p>
          <a:p>
            <a:pPr algn="ctr">
              <a:lnSpc>
                <a:spcPts val="3359"/>
              </a:lnSpc>
            </a:pPr>
            <a:r>
              <a:rPr lang="en-US" sz="2799" spc="-13">
                <a:solidFill>
                  <a:srgbClr val="1E1C11"/>
                </a:solidFill>
                <a:latin typeface="Evolventa"/>
                <a:ea typeface="Evolventa"/>
                <a:cs typeface="Evolventa"/>
                <a:sym typeface="Evolventa"/>
              </a:rPr>
              <a:t>Kuratorer </a:t>
            </a:r>
          </a:p>
        </p:txBody>
      </p:sp>
      <p:sp>
        <p:nvSpPr>
          <p:cNvPr id="6" name="Freeform 6"/>
          <p:cNvSpPr/>
          <p:nvPr/>
        </p:nvSpPr>
        <p:spPr>
          <a:xfrm>
            <a:off x="1823773" y="1366839"/>
            <a:ext cx="5482746" cy="3442421"/>
          </a:xfrm>
          <a:custGeom>
            <a:avLst/>
            <a:gdLst/>
            <a:ahLst/>
            <a:cxnLst/>
            <a:rect l="l" t="t" r="r" b="b"/>
            <a:pathLst>
              <a:path w="5482746" h="3442421">
                <a:moveTo>
                  <a:pt x="0" y="0"/>
                </a:moveTo>
                <a:lnTo>
                  <a:pt x="5482747" y="0"/>
                </a:lnTo>
                <a:lnTo>
                  <a:pt x="5482747" y="3442421"/>
                </a:lnTo>
                <a:lnTo>
                  <a:pt x="0" y="34424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7" name="Freeform 7"/>
          <p:cNvSpPr/>
          <p:nvPr/>
        </p:nvSpPr>
        <p:spPr>
          <a:xfrm>
            <a:off x="1976173" y="1519239"/>
            <a:ext cx="5482746" cy="3442421"/>
          </a:xfrm>
          <a:custGeom>
            <a:avLst/>
            <a:gdLst/>
            <a:ahLst/>
            <a:cxnLst/>
            <a:rect l="l" t="t" r="r" b="b"/>
            <a:pathLst>
              <a:path w="5482746" h="3442421">
                <a:moveTo>
                  <a:pt x="0" y="0"/>
                </a:moveTo>
                <a:lnTo>
                  <a:pt x="5482747" y="0"/>
                </a:lnTo>
                <a:lnTo>
                  <a:pt x="5482747" y="3442421"/>
                </a:lnTo>
                <a:lnTo>
                  <a:pt x="0" y="34424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31043" y="6583680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2228043" cy="6524250"/>
          </a:xfrm>
          <a:custGeom>
            <a:avLst/>
            <a:gdLst/>
            <a:ahLst/>
            <a:cxnLst/>
            <a:rect l="l" t="t" r="r" b="b"/>
            <a:pathLst>
              <a:path w="2228043" h="6524250">
                <a:moveTo>
                  <a:pt x="0" y="0"/>
                </a:moveTo>
                <a:lnTo>
                  <a:pt x="2228043" y="0"/>
                </a:lnTo>
                <a:lnTo>
                  <a:pt x="2228043" y="6524250"/>
                </a:lnTo>
                <a:lnTo>
                  <a:pt x="0" y="65242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13924" t="-7823" b="-5866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Freeform 4"/>
          <p:cNvSpPr/>
          <p:nvPr/>
        </p:nvSpPr>
        <p:spPr>
          <a:xfrm rot="-10800000">
            <a:off x="7869398" y="0"/>
            <a:ext cx="1884202" cy="5701976"/>
          </a:xfrm>
          <a:custGeom>
            <a:avLst/>
            <a:gdLst/>
            <a:ahLst/>
            <a:cxnLst/>
            <a:rect l="l" t="t" r="r" b="b"/>
            <a:pathLst>
              <a:path w="1884202" h="5701976">
                <a:moveTo>
                  <a:pt x="0" y="0"/>
                </a:moveTo>
                <a:lnTo>
                  <a:pt x="1884202" y="0"/>
                </a:lnTo>
                <a:lnTo>
                  <a:pt x="1884202" y="5701976"/>
                </a:lnTo>
                <a:lnTo>
                  <a:pt x="0" y="57019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89459" t="-20107" b="-9978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TextBox 5"/>
          <p:cNvSpPr txBox="1"/>
          <p:nvPr/>
        </p:nvSpPr>
        <p:spPr>
          <a:xfrm>
            <a:off x="955120" y="-34290"/>
            <a:ext cx="7186117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  <a:spcBef>
                <a:spcPct val="0"/>
              </a:spcBef>
            </a:pPr>
            <a:r>
              <a:rPr lang="en-US" sz="3200" b="1" spc="-77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Lagstiftning kopplad till HRV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80806" y="1064895"/>
            <a:ext cx="9391987" cy="55187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60"/>
              </a:lnSpc>
            </a:pPr>
            <a:r>
              <a:rPr lang="en-US" sz="2700" b="1" spc="-64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Utreseförbud </a:t>
            </a: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31 a § LVU</a:t>
            </a:r>
          </a:p>
          <a:p>
            <a:pPr algn="ctr">
              <a:lnSpc>
                <a:spcPts val="4860"/>
              </a:lnSpc>
            </a:pP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Äktenskapstvång 4 kap. 4 c § BrB</a:t>
            </a:r>
          </a:p>
          <a:p>
            <a:pPr algn="ctr">
              <a:lnSpc>
                <a:spcPts val="4860"/>
              </a:lnSpc>
            </a:pP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Vilseledande till äktenskapsresa 4 kap. 4 d § BrB</a:t>
            </a:r>
          </a:p>
          <a:p>
            <a:pPr algn="ctr">
              <a:lnSpc>
                <a:spcPts val="4860"/>
              </a:lnSpc>
            </a:pP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Barnäktenskapsbrott  4 kap. 4 c § BrB</a:t>
            </a:r>
          </a:p>
          <a:p>
            <a:pPr algn="ctr">
              <a:lnSpc>
                <a:spcPts val="4860"/>
              </a:lnSpc>
            </a:pP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Hedersförtryck 4 kap. 4 e § BrB</a:t>
            </a:r>
          </a:p>
          <a:p>
            <a:pPr algn="ctr">
              <a:lnSpc>
                <a:spcPts val="4860"/>
              </a:lnSpc>
            </a:pP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Hedersmotiv som straffskärpningsgrund 29 kap. 2 § BrB</a:t>
            </a:r>
          </a:p>
          <a:p>
            <a:pPr algn="ctr">
              <a:lnSpc>
                <a:spcPts val="4860"/>
              </a:lnSpc>
            </a:pPr>
            <a:r>
              <a:rPr lang="en-US" sz="2700" spc="-64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Lag om Könsstympning (1982:316)  </a:t>
            </a:r>
          </a:p>
          <a:p>
            <a:pPr algn="ctr">
              <a:lnSpc>
                <a:spcPts val="4860"/>
              </a:lnSpc>
            </a:pPr>
            <a:endParaRPr lang="en-US" sz="2700" spc="-64">
              <a:solidFill>
                <a:srgbClr val="000000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algn="ctr">
              <a:lnSpc>
                <a:spcPts val="4860"/>
              </a:lnSpc>
              <a:spcBef>
                <a:spcPct val="0"/>
              </a:spcBef>
            </a:pPr>
            <a:r>
              <a:rPr lang="en-US" sz="2700" spc="-65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+ </a:t>
            </a:r>
            <a:r>
              <a:rPr lang="en-US" sz="2700" i="1" spc="-65">
                <a:solidFill>
                  <a:srgbClr val="000000"/>
                </a:solidFill>
                <a:latin typeface="Evolventa Italics"/>
                <a:ea typeface="Evolventa Italics"/>
                <a:cs typeface="Evolventa Italics"/>
                <a:sym typeface="Evolventa Italics"/>
              </a:rPr>
              <a:t>Socialtjänstlagen, Barnkonventionen, Föräldrabalken m.fl.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57930" y="151428"/>
            <a:ext cx="9869453" cy="7012346"/>
          </a:xfrm>
          <a:custGeom>
            <a:avLst/>
            <a:gdLst/>
            <a:ahLst/>
            <a:cxnLst/>
            <a:rect l="l" t="t" r="r" b="b"/>
            <a:pathLst>
              <a:path w="9869453" h="7012346">
                <a:moveTo>
                  <a:pt x="0" y="0"/>
                </a:moveTo>
                <a:lnTo>
                  <a:pt x="9869454" y="0"/>
                </a:lnTo>
                <a:lnTo>
                  <a:pt x="9869454" y="7012346"/>
                </a:lnTo>
                <a:lnTo>
                  <a:pt x="0" y="7012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/>
          <p:nvPr/>
        </p:nvSpPr>
        <p:spPr>
          <a:xfrm>
            <a:off x="486038" y="6660867"/>
            <a:ext cx="463603" cy="1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9"/>
              </a:lnSpc>
            </a:pPr>
            <a:r>
              <a:rPr lang="en-US" sz="821" spc="4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Juni 2024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738906" y="5267878"/>
            <a:ext cx="397479" cy="1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9"/>
              </a:lnSpc>
            </a:pPr>
            <a:r>
              <a:rPr lang="en-US" sz="821" spc="11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Polisen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90624" y="4406639"/>
            <a:ext cx="757118" cy="1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9"/>
              </a:lnSpc>
            </a:pPr>
            <a:r>
              <a:rPr lang="en-US" sz="821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Beslutet avslås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77820" y="2362826"/>
            <a:ext cx="1341524" cy="27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94"/>
              </a:lnSpc>
            </a:pPr>
            <a:r>
              <a:rPr lang="en-US" sz="821" b="1" spc="7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Socialnämnden beslutar </a:t>
            </a:r>
            <a:r>
              <a:rPr lang="en-US" sz="821" spc="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om tillfälligt utreseförbud.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74861" y="2876773"/>
            <a:ext cx="1504809" cy="266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 spc="6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Inom en vecka: </a:t>
            </a:r>
            <a:r>
              <a:rPr lang="en-US" sz="821" b="1" spc="6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Beslutet </a:t>
            </a:r>
            <a:r>
              <a:rPr lang="en-US" sz="821" spc="6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skickas till förvaltningsrätten.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77820" y="3602550"/>
            <a:ext cx="1778782" cy="27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4"/>
              </a:lnSpc>
            </a:pPr>
            <a:r>
              <a:rPr lang="en-US" sz="821" b="1" spc="8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Förvaltningsrätten bedömer </a:t>
            </a:r>
            <a:r>
              <a:rPr lang="en-US" sz="821" spc="8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om beslutet ska avslås eller fastställas.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65181" y="1569727"/>
            <a:ext cx="2944467" cy="393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Socialtjänsten bedömer att utreseförbud behövs, och att man inte kan invänta förvaltningsrättens beslut på grund av risken att barnet förs utomlands eller lämnar Sverige.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817703" y="4406639"/>
            <a:ext cx="906647" cy="1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9"/>
              </a:lnSpc>
            </a:pPr>
            <a:r>
              <a:rPr lang="en-US" sz="821" spc="12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Beslutet fastställs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357919" y="2916178"/>
            <a:ext cx="1242044" cy="52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 b="1" spc="7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Inom fyra veckor:</a:t>
            </a:r>
            <a:r>
              <a:rPr lang="en-US" sz="821" spc="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 Socialnämnden kan ansöka till förvaltnings- rätten om utreseförbud.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357919" y="3789737"/>
            <a:ext cx="1277478" cy="776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 b="1" spc="7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Socialnämnden</a:t>
            </a:r>
            <a:r>
              <a:rPr lang="en-US" sz="821" spc="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 beslutar att det tillfälliga utreseförbudet ska upphöra eller ansöker inte om utreseförbud inom fyra veckor.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999945" y="4406639"/>
            <a:ext cx="1215933" cy="1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9"/>
              </a:lnSpc>
            </a:pPr>
            <a:r>
              <a:rPr lang="en-US" sz="821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Beslut om utreseförbud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282373" y="3602550"/>
            <a:ext cx="1535880" cy="27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4"/>
              </a:lnSpc>
            </a:pPr>
            <a:r>
              <a:rPr lang="en-US" sz="821" b="1" spc="9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Förvaltningsrätten beslutar </a:t>
            </a:r>
            <a:r>
              <a:rPr lang="en-US" sz="821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om utreseförbud.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66449" y="1569727"/>
            <a:ext cx="2307848" cy="13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 spc="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Det finns en påtaglig risk för att ett barn förs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66449" y="1697160"/>
            <a:ext cx="2213259" cy="13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 spc="8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utomlands eller lämnar Sverige och utsätts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566449" y="1824602"/>
            <a:ext cx="2282867" cy="138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3"/>
              </a:lnSpc>
            </a:pPr>
            <a:r>
              <a:rPr lang="en-US" sz="821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för förhållanden som uppfyller 2 eller 3 § LVU.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743771" y="4406639"/>
            <a:ext cx="331547" cy="1483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9"/>
              </a:lnSpc>
            </a:pPr>
            <a:r>
              <a:rPr lang="en-US" sz="821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Avslag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82373" y="2362826"/>
            <a:ext cx="1860902" cy="2778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4"/>
              </a:lnSpc>
            </a:pPr>
            <a:r>
              <a:rPr lang="en-US" sz="821" b="1" spc="5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Socialnämnden ansöker </a:t>
            </a:r>
            <a:r>
              <a:rPr lang="en-US" sz="821" spc="5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till förvaltningsrätten om utreseförbud.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783175" y="4971664"/>
            <a:ext cx="1447583" cy="2451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821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Kopia skickas om ett tillfälligt utreseförbud har fattats.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12073" y="4985493"/>
            <a:ext cx="283740" cy="148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3"/>
              </a:lnSpc>
            </a:pP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Kopia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307770" y="4985493"/>
            <a:ext cx="283740" cy="148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3"/>
              </a:lnSpc>
            </a:pP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Kopia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099299" y="4947421"/>
            <a:ext cx="615391" cy="2672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5"/>
              </a:lnSpc>
            </a:pP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Ko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p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p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ia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ia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 e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e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ll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l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e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le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r 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r 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i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in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fo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fo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rm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rm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at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a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io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ti</a:t>
            </a:r>
            <a:r>
              <a:rPr lang="en-US" sz="824">
                <a:solidFill>
                  <a:srgbClr val="577686"/>
                </a:solidFill>
                <a:latin typeface="Noto Sans"/>
                <a:ea typeface="Noto Sans"/>
                <a:cs typeface="Noto Sans"/>
                <a:sym typeface="Noto Sans"/>
              </a:rPr>
              <a:t>n</a:t>
            </a: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on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51506" y="4985406"/>
            <a:ext cx="283740" cy="1488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3"/>
              </a:lnSpc>
            </a:pPr>
            <a:r>
              <a:rPr lang="en-US" sz="824">
                <a:solidFill>
                  <a:srgbClr val="005892"/>
                </a:solidFill>
                <a:latin typeface="Noto Sans"/>
                <a:ea typeface="Noto Sans"/>
                <a:cs typeface="Noto Sans"/>
                <a:sym typeface="Noto Sans"/>
              </a:rPr>
              <a:t>Kopia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81659" y="598002"/>
            <a:ext cx="4650800" cy="3830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65"/>
              </a:lnSpc>
            </a:pPr>
            <a:r>
              <a:rPr lang="en-US" sz="2189" b="1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Så fattas beslut om utreseförbud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38906" y="1304352"/>
            <a:ext cx="2127221" cy="25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3"/>
              </a:lnSpc>
            </a:pPr>
            <a:r>
              <a:rPr lang="en-US" sz="1459" b="1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Tillfälligt utreseförbud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5556596" y="1304352"/>
            <a:ext cx="1264879" cy="25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43"/>
              </a:lnSpc>
            </a:pPr>
            <a:r>
              <a:rPr lang="en-US" sz="1459" b="1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Utreseförbud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2824558" y="1325379"/>
            <a:ext cx="832443" cy="229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7"/>
              </a:lnSpc>
            </a:pPr>
            <a:r>
              <a:rPr lang="en-US" sz="1277" b="1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</a:t>
            </a:r>
            <a:r>
              <a:rPr lang="en-US" sz="127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31 d § LVU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796528" y="1325379"/>
            <a:ext cx="822016" cy="229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87"/>
              </a:lnSpc>
            </a:pPr>
            <a:r>
              <a:rPr lang="en-US" sz="1277" b="1">
                <a:solidFill>
                  <a:srgbClr val="231F20"/>
                </a:solidFill>
                <a:latin typeface="Noto Sans Bold"/>
                <a:ea typeface="Noto Sans Bold"/>
                <a:cs typeface="Noto Sans Bold"/>
                <a:sym typeface="Noto Sans Bold"/>
              </a:rPr>
              <a:t> </a:t>
            </a:r>
            <a:r>
              <a:rPr lang="en-US" sz="127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31 a § LVU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755328" y="5502135"/>
            <a:ext cx="1471234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Barnets svenska pass spärras 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53853" y="5617986"/>
            <a:ext cx="684808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 spc="10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och återkallas. 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755328" y="5713792"/>
            <a:ext cx="1553033" cy="391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4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Nytt pass kan inte utfärdas.</a:t>
            </a:r>
          </a:p>
          <a:p>
            <a:pPr algn="l">
              <a:lnSpc>
                <a:spcPts val="1034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Förebyggande efterlysning kan 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853853" y="6115958"/>
            <a:ext cx="1506147" cy="105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0"/>
              </a:lnSpc>
            </a:pPr>
            <a:r>
              <a:rPr lang="en-US" sz="729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hindra resor med utländskt pass.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594395" y="5502135"/>
            <a:ext cx="1160610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Nytt pass kan utfärdas 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2692911" y="5617986"/>
            <a:ext cx="489479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 spc="11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för barnet.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594395" y="5713792"/>
            <a:ext cx="1231965" cy="210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4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Pass som har återkallats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692911" y="5972527"/>
            <a:ext cx="1094895" cy="183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"/>
              </a:lnSpc>
            </a:pPr>
            <a:r>
              <a:rPr lang="en-US" sz="729" spc="8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tidigare i processen blir </a:t>
            </a:r>
          </a:p>
          <a:p>
            <a:pPr algn="l">
              <a:lnSpc>
                <a:spcPts val="1459"/>
              </a:lnSpc>
            </a:pPr>
            <a:r>
              <a:rPr lang="en-US" sz="729" spc="1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obrukbart.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5673176" y="5502135"/>
            <a:ext cx="1471234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Barnets svenska pass spärras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5771701" y="5617986"/>
            <a:ext cx="684799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 spc="10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och återkallas. 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5673176" y="5713792"/>
            <a:ext cx="1553024" cy="391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4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Nytt pass kan inte utfärdas.</a:t>
            </a:r>
          </a:p>
          <a:p>
            <a:pPr algn="l">
              <a:lnSpc>
                <a:spcPts val="1034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Förebyggande efterlysning kan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771701" y="6115958"/>
            <a:ext cx="1506147" cy="1054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90"/>
              </a:lnSpc>
            </a:pPr>
            <a:r>
              <a:rPr lang="en-US" sz="729" spc="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hindra resor med utländskt pass.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7479399" y="5502135"/>
            <a:ext cx="1160610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Nytt pass kan utfärdas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7577923" y="5617986"/>
            <a:ext cx="489479" cy="1244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2"/>
              </a:lnSpc>
            </a:pPr>
            <a:r>
              <a:rPr lang="en-US" sz="729" spc="11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för barnet.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479399" y="5713792"/>
            <a:ext cx="1231956" cy="210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4"/>
              </a:lnSpc>
            </a:pPr>
            <a:r>
              <a:rPr lang="en-US" sz="729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• Pass som har återkallats 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577923" y="5972527"/>
            <a:ext cx="1094895" cy="183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"/>
              </a:lnSpc>
            </a:pPr>
            <a:r>
              <a:rPr lang="en-US" sz="729" spc="8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tidigare i processen blir </a:t>
            </a:r>
          </a:p>
          <a:p>
            <a:pPr algn="l">
              <a:lnSpc>
                <a:spcPts val="1459"/>
              </a:lnSpc>
            </a:pPr>
            <a:r>
              <a:rPr lang="en-US" sz="729" spc="17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obrukbart.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933328" y="667469"/>
            <a:ext cx="33183" cy="155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9"/>
              </a:lnSpc>
            </a:pPr>
            <a:r>
              <a:rPr lang="en-US" sz="985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996167" y="820396"/>
            <a:ext cx="851203" cy="305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89"/>
              </a:lnSpc>
            </a:pPr>
            <a:r>
              <a:rPr lang="en-US" sz="985" spc="1">
                <a:solidFill>
                  <a:srgbClr val="231F20"/>
                </a:solidFill>
                <a:latin typeface="Noto Sans"/>
                <a:ea typeface="Noto Sans"/>
                <a:cs typeface="Noto Sans"/>
                <a:sym typeface="Noto Sans"/>
              </a:rPr>
              <a:t>Omprövas var 6:e månad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17805"/>
            <a:ext cx="2150295" cy="6712574"/>
          </a:xfrm>
          <a:custGeom>
            <a:avLst/>
            <a:gdLst/>
            <a:ahLst/>
            <a:cxnLst/>
            <a:rect l="l" t="t" r="r" b="b"/>
            <a:pathLst>
              <a:path w="2150295" h="6712574">
                <a:moveTo>
                  <a:pt x="0" y="0"/>
                </a:moveTo>
                <a:lnTo>
                  <a:pt x="2150295" y="0"/>
                </a:lnTo>
                <a:lnTo>
                  <a:pt x="2150295" y="6712574"/>
                </a:lnTo>
                <a:lnTo>
                  <a:pt x="0" y="67125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28890" t="-4798" b="-5702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/>
          <p:nvPr/>
        </p:nvSpPr>
        <p:spPr>
          <a:xfrm>
            <a:off x="1701516" y="160655"/>
            <a:ext cx="4677073" cy="537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1">
                <a:solidFill>
                  <a:srgbClr val="0A070D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Hjälp oss nå ut till fler! </a:t>
            </a:r>
          </a:p>
        </p:txBody>
      </p:sp>
      <p:sp>
        <p:nvSpPr>
          <p:cNvPr id="4" name="Freeform 4"/>
          <p:cNvSpPr/>
          <p:nvPr/>
        </p:nvSpPr>
        <p:spPr>
          <a:xfrm>
            <a:off x="8582976" y="6464968"/>
            <a:ext cx="1223198" cy="768000"/>
          </a:xfrm>
          <a:custGeom>
            <a:avLst/>
            <a:gdLst/>
            <a:ahLst/>
            <a:cxnLst/>
            <a:rect l="l" t="t" r="r" b="b"/>
            <a:pathLst>
              <a:path w="1223198" h="768000">
                <a:moveTo>
                  <a:pt x="0" y="0"/>
                </a:moveTo>
                <a:lnTo>
                  <a:pt x="1223197" y="0"/>
                </a:lnTo>
                <a:lnTo>
                  <a:pt x="1223197" y="768000"/>
                </a:lnTo>
                <a:lnTo>
                  <a:pt x="0" y="768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Freeform 5"/>
          <p:cNvSpPr/>
          <p:nvPr/>
        </p:nvSpPr>
        <p:spPr>
          <a:xfrm rot="-10800000">
            <a:off x="7310052" y="-128894"/>
            <a:ext cx="2545847" cy="6712574"/>
          </a:xfrm>
          <a:custGeom>
            <a:avLst/>
            <a:gdLst/>
            <a:ahLst/>
            <a:cxnLst/>
            <a:rect l="l" t="t" r="r" b="b"/>
            <a:pathLst>
              <a:path w="2545847" h="6712574">
                <a:moveTo>
                  <a:pt x="0" y="0"/>
                </a:moveTo>
                <a:lnTo>
                  <a:pt x="2545847" y="0"/>
                </a:lnTo>
                <a:lnTo>
                  <a:pt x="2545847" y="6712574"/>
                </a:lnTo>
                <a:lnTo>
                  <a:pt x="0" y="67125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2253" t="-4798" b="-5702"/>
            </a:stretch>
          </a:blipFill>
        </p:spPr>
        <p:txBody>
          <a:bodyPr/>
          <a:lstStyle/>
          <a:p>
            <a:endParaRPr lang="sv-SE"/>
          </a:p>
        </p:txBody>
      </p:sp>
      <p:grpSp>
        <p:nvGrpSpPr>
          <p:cNvPr id="6" name="Group 6"/>
          <p:cNvGrpSpPr/>
          <p:nvPr/>
        </p:nvGrpSpPr>
        <p:grpSpPr>
          <a:xfrm>
            <a:off x="1188525" y="1596433"/>
            <a:ext cx="7394451" cy="4122334"/>
            <a:chOff x="0" y="0"/>
            <a:chExt cx="9859268" cy="5496446"/>
          </a:xfrm>
        </p:grpSpPr>
        <p:sp>
          <p:nvSpPr>
            <p:cNvPr id="7" name="TextBox 7"/>
            <p:cNvSpPr txBox="1"/>
            <p:nvPr/>
          </p:nvSpPr>
          <p:spPr>
            <a:xfrm>
              <a:off x="88229" y="-85725"/>
              <a:ext cx="9258998" cy="11779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3240"/>
                </a:lnSpc>
                <a:buFont typeface="Arial"/>
                <a:buChar char="•"/>
              </a:pPr>
              <a:r>
                <a:rPr lang="en-US" sz="2700" b="1" spc="-12">
                  <a:solidFill>
                    <a:srgbClr val="0A070D"/>
                  </a:solidFill>
                  <a:latin typeface="Evolventa Bold"/>
                  <a:ea typeface="Evolventa Bold"/>
                  <a:cs typeface="Evolventa Bold"/>
                  <a:sym typeface="Evolventa Bold"/>
                </a:rPr>
                <a:t>Stödsamtal till unga</a:t>
              </a:r>
              <a:r>
                <a:rPr lang="en-US" sz="2700" spc="-12">
                  <a:solidFill>
                    <a:srgbClr val="0A070D"/>
                  </a:solidFill>
                  <a:latin typeface="Evolventa"/>
                  <a:ea typeface="Evolventa"/>
                  <a:cs typeface="Evolventa"/>
                  <a:sym typeface="Evolventa"/>
                </a:rPr>
                <a:t> - låg tröskel, snabba tider, erfarna kuratorer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44115" y="2131888"/>
              <a:ext cx="9815153" cy="20424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2916"/>
                </a:lnSpc>
                <a:buFont typeface="Arial"/>
                <a:buChar char="•"/>
              </a:pPr>
              <a:r>
                <a:rPr lang="en-US" sz="2700" b="1" spc="-10">
                  <a:solidFill>
                    <a:srgbClr val="0A070D"/>
                  </a:solidFill>
                  <a:latin typeface="Evolventa Bold"/>
                  <a:ea typeface="Evolventa Bold"/>
                  <a:cs typeface="Evolventa Bold"/>
                  <a:sym typeface="Evolventa Bold"/>
                </a:rPr>
                <a:t>Konsultation</a:t>
              </a:r>
              <a:r>
                <a:rPr lang="en-US" sz="2700" spc="-10">
                  <a:solidFill>
                    <a:srgbClr val="0A070D"/>
                  </a:solidFill>
                  <a:latin typeface="Evolventa"/>
                  <a:ea typeface="Evolventa"/>
                  <a:cs typeface="Evolventa"/>
                  <a:sym typeface="Evolventa"/>
                </a:rPr>
                <a:t> dagligen via telefon till yrkesverksamma, samråd och gemensamma besök </a:t>
              </a:r>
            </a:p>
            <a:p>
              <a:pPr algn="l">
                <a:lnSpc>
                  <a:spcPts val="2916"/>
                </a:lnSpc>
              </a:pPr>
              <a:r>
                <a:rPr lang="en-US" sz="2700" b="1" spc="-12">
                  <a:solidFill>
                    <a:srgbClr val="0A070D"/>
                  </a:solidFill>
                  <a:latin typeface="Evolventa Bold"/>
                  <a:ea typeface="Evolventa Bold"/>
                  <a:cs typeface="Evolventa Bold"/>
                  <a:sym typeface="Evolventa Bold"/>
                </a:rPr>
                <a:t> 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419232"/>
              <a:ext cx="9347228" cy="10772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82930" lvl="1" indent="-291465" algn="l">
                <a:lnSpc>
                  <a:spcPts val="2916"/>
                </a:lnSpc>
                <a:buFont typeface="Arial"/>
                <a:buChar char="•"/>
              </a:pPr>
              <a:r>
                <a:rPr lang="en-US" sz="2700" b="1" spc="-12">
                  <a:solidFill>
                    <a:srgbClr val="0A070D"/>
                  </a:solidFill>
                  <a:latin typeface="Evolventa Bold"/>
                  <a:ea typeface="Evolventa Bold"/>
                  <a:cs typeface="Evolventa Bold"/>
                  <a:sym typeface="Evolventa Bold"/>
                </a:rPr>
                <a:t>Utbildningar </a:t>
              </a:r>
              <a:r>
                <a:rPr lang="en-US" sz="2700" spc="-12">
                  <a:solidFill>
                    <a:srgbClr val="0A070D"/>
                  </a:solidFill>
                  <a:latin typeface="Evolventa"/>
                  <a:ea typeface="Evolventa"/>
                  <a:cs typeface="Evolventa"/>
                  <a:sym typeface="Evolventa"/>
                </a:rPr>
                <a:t>och andra skräddarsydda insatser till yrkesverksamma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048866" y="28765"/>
            <a:ext cx="2467014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spc="-15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Tips</a:t>
            </a:r>
          </a:p>
        </p:txBody>
      </p:sp>
      <p:sp>
        <p:nvSpPr>
          <p:cNvPr id="3" name="Freeform 3"/>
          <p:cNvSpPr/>
          <p:nvPr/>
        </p:nvSpPr>
        <p:spPr>
          <a:xfrm rot="-10799999">
            <a:off x="8480677" y="0"/>
            <a:ext cx="1272923" cy="6202210"/>
          </a:xfrm>
          <a:custGeom>
            <a:avLst/>
            <a:gdLst/>
            <a:ahLst/>
            <a:cxnLst/>
            <a:rect l="l" t="t" r="r" b="b"/>
            <a:pathLst>
              <a:path w="1272923" h="6202210">
                <a:moveTo>
                  <a:pt x="0" y="0"/>
                </a:moveTo>
                <a:lnTo>
                  <a:pt x="1272923" y="0"/>
                </a:lnTo>
                <a:lnTo>
                  <a:pt x="1272923" y="6202210"/>
                </a:lnTo>
                <a:lnTo>
                  <a:pt x="0" y="6202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24506" t="-5193" b="-14400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298080" y="920879"/>
            <a:ext cx="9503934" cy="51398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sv-SE" b="1" spc="-7" dirty="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Origo</a:t>
            </a:r>
            <a:endParaRPr lang="sv-SE" dirty="0">
              <a:hlinkClick r:id="rId4"/>
            </a:endParaRPr>
          </a:p>
          <a:p>
            <a:r>
              <a:rPr lang="sv-SE" sz="2000" dirty="0" err="1">
                <a:hlinkClick r:id="rId4"/>
              </a:rPr>
              <a:t>OrigoPodden</a:t>
            </a:r>
            <a:r>
              <a:rPr lang="sv-SE" sz="2000" dirty="0">
                <a:hlinkClick r:id="rId4"/>
              </a:rPr>
              <a:t> Podcast - Apple Podcasts</a:t>
            </a:r>
            <a:endParaRPr lang="en-US" sz="1900" b="1" spc="-7" dirty="0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r>
              <a:rPr lang="sv-SE" sz="2000" dirty="0">
                <a:hlinkClick r:id="rId5"/>
              </a:rPr>
              <a:t>Origos samtalsstöd för ungdomar som växer upp i en hederskontext - En utvärdering | Länsstyrelsen Stockholm</a:t>
            </a:r>
            <a:endParaRPr lang="sv-SE" sz="2000" dirty="0"/>
          </a:p>
          <a:p>
            <a:r>
              <a:rPr lang="sv-SE" sz="2000" dirty="0">
                <a:hlinkClick r:id="rId6"/>
              </a:rPr>
              <a:t>Origomodellen. Att mötas i samtal - om våld i en hederskontext</a:t>
            </a:r>
            <a:endParaRPr lang="sv-SE" sz="2000" dirty="0"/>
          </a:p>
          <a:p>
            <a:endParaRPr lang="en-US" sz="1900" spc="-7" dirty="0">
              <a:solidFill>
                <a:srgbClr val="0A070D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r>
              <a:rPr lang="en-US" b="1" spc="-7" dirty="0" err="1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Böcker</a:t>
            </a:r>
            <a:endParaRPr lang="en-US" b="1" spc="-7" dirty="0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pPr algn="l"/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Malmö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stad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“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Säkrare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arbete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med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familjer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i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hederskontext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</a:t>
            </a:r>
          </a:p>
          <a:p>
            <a:pPr algn="l"/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Kressner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&amp;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Hagbergs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”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Hedersrelaterat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våld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och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förtryck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: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handbok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för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9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socialtjänsten</a:t>
            </a:r>
            <a:r>
              <a:rPr lang="en-US" spc="-9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</a:t>
            </a:r>
          </a:p>
          <a:p>
            <a:pPr algn="l"/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E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Alis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 ”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Vem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har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sagt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något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om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kärlek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</a:t>
            </a:r>
          </a:p>
          <a:p>
            <a:pPr algn="l"/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A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Asaads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“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Stjärnlösa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nätter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</a:t>
            </a:r>
          </a:p>
          <a:p>
            <a:endParaRPr lang="en-US" b="1" spc="-7" dirty="0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r>
              <a:rPr lang="en-US" b="1" spc="-7" dirty="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Film &amp; </a:t>
            </a:r>
            <a:r>
              <a:rPr lang="en-US" b="1" spc="-7" dirty="0" err="1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dokumentär</a:t>
            </a:r>
            <a:endParaRPr lang="en-US" b="1" spc="-7" dirty="0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Filmer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”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Vad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ska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folk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säga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 &amp; ”Mustang”</a:t>
            </a:r>
          </a:p>
          <a:p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SVT Play ”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Gud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som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haver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barnen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kär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 &amp; ”Who the fuck is Bobby”</a:t>
            </a:r>
          </a:p>
          <a:p>
            <a:endParaRPr lang="en-US" b="1" spc="-7" dirty="0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r>
              <a:rPr lang="en-US" b="1" spc="-7" dirty="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Radio</a:t>
            </a:r>
            <a:r>
              <a:rPr lang="en-US" sz="1900" b="1" spc="-9" dirty="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 </a:t>
            </a:r>
          </a:p>
          <a:p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SR Play ”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Det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var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en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gång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en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 </a:t>
            </a:r>
            <a:r>
              <a:rPr lang="en-US" spc="-7" dirty="0" err="1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familj</a:t>
            </a:r>
            <a:r>
              <a:rPr lang="en-US" spc="-7" dirty="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”, SR Play</a:t>
            </a:r>
          </a:p>
        </p:txBody>
      </p:sp>
      <p:sp>
        <p:nvSpPr>
          <p:cNvPr id="5" name="Freeform 5"/>
          <p:cNvSpPr/>
          <p:nvPr/>
        </p:nvSpPr>
        <p:spPr>
          <a:xfrm>
            <a:off x="8576829" y="6547851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>
            <a:off x="0" y="71580"/>
            <a:ext cx="1772952" cy="6651046"/>
          </a:xfrm>
          <a:custGeom>
            <a:avLst/>
            <a:gdLst/>
            <a:ahLst/>
            <a:cxnLst/>
            <a:rect l="l" t="t" r="r" b="b"/>
            <a:pathLst>
              <a:path w="1772952" h="6651046">
                <a:moveTo>
                  <a:pt x="0" y="0"/>
                </a:moveTo>
                <a:lnTo>
                  <a:pt x="1772952" y="0"/>
                </a:lnTo>
                <a:lnTo>
                  <a:pt x="1772952" y="6651046"/>
                </a:lnTo>
                <a:lnTo>
                  <a:pt x="0" y="665104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641" r="-361784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1410558" y="71580"/>
            <a:ext cx="5278512" cy="2366350"/>
          </a:xfrm>
          <a:custGeom>
            <a:avLst/>
            <a:gdLst/>
            <a:ahLst/>
            <a:cxnLst/>
            <a:rect l="l" t="t" r="r" b="b"/>
            <a:pathLst>
              <a:path w="5278512" h="2366350">
                <a:moveTo>
                  <a:pt x="0" y="0"/>
                </a:moveTo>
                <a:lnTo>
                  <a:pt x="5278512" y="0"/>
                </a:lnTo>
                <a:lnTo>
                  <a:pt x="5278512" y="2366350"/>
                </a:lnTo>
                <a:lnTo>
                  <a:pt x="0" y="23663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9" t="-35351" r="-8113" b="-35351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Freeform 4" descr="Facebook, Instagram &amp; LinkedIn Marketing | Sansiro Media | Bali"/>
          <p:cNvSpPr/>
          <p:nvPr/>
        </p:nvSpPr>
        <p:spPr>
          <a:xfrm>
            <a:off x="4720515" y="6600681"/>
            <a:ext cx="1481734" cy="470531"/>
          </a:xfrm>
          <a:custGeom>
            <a:avLst/>
            <a:gdLst/>
            <a:ahLst/>
            <a:cxnLst/>
            <a:rect l="l" t="t" r="r" b="b"/>
            <a:pathLst>
              <a:path w="1481734" h="470531">
                <a:moveTo>
                  <a:pt x="0" y="0"/>
                </a:moveTo>
                <a:lnTo>
                  <a:pt x="1481734" y="0"/>
                </a:lnTo>
                <a:lnTo>
                  <a:pt x="1481734" y="470531"/>
                </a:lnTo>
                <a:lnTo>
                  <a:pt x="0" y="47053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9656" t="-58953" r="-12303" b="-57080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5" name="Freeform 5" descr="Spotify | Volvo Support SE"/>
          <p:cNvSpPr/>
          <p:nvPr/>
        </p:nvSpPr>
        <p:spPr>
          <a:xfrm>
            <a:off x="5754541" y="6057756"/>
            <a:ext cx="447709" cy="447709"/>
          </a:xfrm>
          <a:custGeom>
            <a:avLst/>
            <a:gdLst/>
            <a:ahLst/>
            <a:cxnLst/>
            <a:rect l="l" t="t" r="r" b="b"/>
            <a:pathLst>
              <a:path w="447709" h="447709">
                <a:moveTo>
                  <a:pt x="0" y="0"/>
                </a:moveTo>
                <a:lnTo>
                  <a:pt x="447708" y="0"/>
                </a:lnTo>
                <a:lnTo>
                  <a:pt x="447708" y="447709"/>
                </a:lnTo>
                <a:lnTo>
                  <a:pt x="0" y="44770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6" name="Freeform 6"/>
          <p:cNvSpPr/>
          <p:nvPr/>
        </p:nvSpPr>
        <p:spPr>
          <a:xfrm>
            <a:off x="6511053" y="71580"/>
            <a:ext cx="3242547" cy="3242547"/>
          </a:xfrm>
          <a:custGeom>
            <a:avLst/>
            <a:gdLst/>
            <a:ahLst/>
            <a:cxnLst/>
            <a:rect l="l" t="t" r="r" b="b"/>
            <a:pathLst>
              <a:path w="3242547" h="3242547">
                <a:moveTo>
                  <a:pt x="0" y="0"/>
                </a:moveTo>
                <a:lnTo>
                  <a:pt x="3242547" y="0"/>
                </a:lnTo>
                <a:lnTo>
                  <a:pt x="3242547" y="3242546"/>
                </a:lnTo>
                <a:lnTo>
                  <a:pt x="0" y="32425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7" name="TextBox 7"/>
          <p:cNvSpPr txBox="1"/>
          <p:nvPr/>
        </p:nvSpPr>
        <p:spPr>
          <a:xfrm>
            <a:off x="1410558" y="3076001"/>
            <a:ext cx="7280986" cy="20557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72"/>
              </a:lnSpc>
            </a:pPr>
            <a:r>
              <a:rPr lang="en-US" sz="3195" b="1" spc="-15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Telefon</a:t>
            </a:r>
            <a:r>
              <a:rPr lang="en-US" sz="3195" spc="-15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08-508 25120</a:t>
            </a:r>
          </a:p>
          <a:p>
            <a:pPr algn="l">
              <a:lnSpc>
                <a:spcPts val="5272"/>
              </a:lnSpc>
            </a:pPr>
            <a:r>
              <a:rPr lang="en-US" sz="3195" b="1" spc="-15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Mail </a:t>
            </a:r>
            <a:r>
              <a:rPr lang="en-US" sz="3195" spc="-15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origo@stockholm.se</a:t>
            </a:r>
          </a:p>
          <a:p>
            <a:pPr algn="l">
              <a:lnSpc>
                <a:spcPts val="5272"/>
              </a:lnSpc>
            </a:pPr>
            <a:r>
              <a:rPr lang="en-US" sz="3195" b="1" spc="-15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Hemsida</a:t>
            </a:r>
            <a:r>
              <a:rPr lang="en-US" sz="3195" spc="-15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 origostockholm.se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288989" y="6519054"/>
            <a:ext cx="3069034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  <a:spcBef>
                <a:spcPct val="0"/>
              </a:spcBef>
            </a:pPr>
            <a:r>
              <a:rPr lang="en-US" sz="3195" spc="-15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Origostockholm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288989" y="6010131"/>
            <a:ext cx="2735106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4"/>
              </a:lnSpc>
              <a:spcBef>
                <a:spcPct val="0"/>
              </a:spcBef>
            </a:pPr>
            <a:r>
              <a:rPr lang="en-US" sz="3195" spc="-15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Origopodden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083" y="683894"/>
            <a:ext cx="6027899" cy="6532233"/>
          </a:xfrm>
          <a:custGeom>
            <a:avLst/>
            <a:gdLst/>
            <a:ahLst/>
            <a:cxnLst/>
            <a:rect l="l" t="t" r="r" b="b"/>
            <a:pathLst>
              <a:path w="6027899" h="6532233">
                <a:moveTo>
                  <a:pt x="0" y="0"/>
                </a:moveTo>
                <a:lnTo>
                  <a:pt x="6027899" y="0"/>
                </a:lnTo>
                <a:lnTo>
                  <a:pt x="6027899" y="6532233"/>
                </a:lnTo>
                <a:lnTo>
                  <a:pt x="0" y="653223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1177" t="-606" b="-11216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8576829" y="6547851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2673602" y="1686570"/>
            <a:ext cx="3586314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 spc="-1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Ungdomar utsatta för HRV </a:t>
            </a:r>
          </a:p>
          <a:p>
            <a:pPr algn="ctr">
              <a:lnSpc>
                <a:spcPts val="2639"/>
              </a:lnSpc>
            </a:pPr>
            <a:r>
              <a:rPr lang="en-US" sz="2199" b="1" spc="-1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13-26 år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259916" y="1715145"/>
            <a:ext cx="3422337" cy="6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2199" b="1" spc="-10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Yrkeverksamma som möter dessa ungdomar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0466" y="274319"/>
            <a:ext cx="307768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 spc="-11">
                <a:solidFill>
                  <a:srgbClr val="1E1C11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Region Stockholm</a:t>
            </a:r>
          </a:p>
          <a:p>
            <a:pPr algn="l">
              <a:lnSpc>
                <a:spcPts val="2879"/>
              </a:lnSpc>
            </a:pPr>
            <a:endParaRPr lang="en-US" sz="2399" b="1" spc="-11">
              <a:solidFill>
                <a:srgbClr val="1E1C11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455524" y="274321"/>
            <a:ext cx="3473022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 spc="-11">
                <a:solidFill>
                  <a:srgbClr val="1E1C11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Polisregion Stockholm</a:t>
            </a:r>
          </a:p>
          <a:p>
            <a:pPr algn="l">
              <a:lnSpc>
                <a:spcPts val="2879"/>
              </a:lnSpc>
            </a:pPr>
            <a:endParaRPr lang="en-US" sz="2399" b="1" spc="-11">
              <a:solidFill>
                <a:srgbClr val="1E1C11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326192" y="274321"/>
            <a:ext cx="3077681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399" b="1" spc="-11">
                <a:solidFill>
                  <a:srgbClr val="1E1C11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26 kommuner</a:t>
            </a:r>
          </a:p>
          <a:p>
            <a:pPr algn="l">
              <a:lnSpc>
                <a:spcPts val="2879"/>
              </a:lnSpc>
            </a:pPr>
            <a:endParaRPr lang="en-US" sz="2399" b="1" spc="-11">
              <a:solidFill>
                <a:srgbClr val="1E1C11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466759" y="3160111"/>
            <a:ext cx="2154232" cy="6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2199" b="1" spc="-1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Stödsamtal till ungdomar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928546" y="3110200"/>
            <a:ext cx="2478961" cy="733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39"/>
              </a:lnSpc>
            </a:pPr>
            <a:r>
              <a:rPr lang="en-US" sz="2199" b="1" spc="-1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Konsultation till yrkesverksamma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040179" y="4254408"/>
            <a:ext cx="2255695" cy="662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5"/>
              </a:lnSpc>
            </a:pPr>
            <a:r>
              <a:rPr lang="en-US" sz="2199" b="1" spc="-1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Kompetens-</a:t>
            </a:r>
          </a:p>
          <a:p>
            <a:pPr algn="ctr">
              <a:lnSpc>
                <a:spcPts val="2375"/>
              </a:lnSpc>
            </a:pPr>
            <a:r>
              <a:rPr lang="en-US" sz="2199" b="1" spc="-10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höjande insatser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84825" y="4256673"/>
            <a:ext cx="3003282" cy="2674853"/>
          </a:xfrm>
          <a:custGeom>
            <a:avLst/>
            <a:gdLst/>
            <a:ahLst/>
            <a:cxnLst/>
            <a:rect l="l" t="t" r="r" b="b"/>
            <a:pathLst>
              <a:path w="3003282" h="2674853">
                <a:moveTo>
                  <a:pt x="0" y="0"/>
                </a:moveTo>
                <a:lnTo>
                  <a:pt x="3003283" y="0"/>
                </a:lnTo>
                <a:lnTo>
                  <a:pt x="3003283" y="2674852"/>
                </a:lnTo>
                <a:lnTo>
                  <a:pt x="0" y="2674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095" t="-25316" b="-5711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8576829" y="6547851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565492" y="2472766"/>
            <a:ext cx="8622615" cy="1204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6"/>
              </a:lnSpc>
            </a:pPr>
            <a:r>
              <a:rPr lang="en-US" sz="3197" b="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Vad är det första du ser framför dig när du hör hedersrelaterat våld och förtryck?</a:t>
            </a: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84825" y="4256673"/>
            <a:ext cx="3003282" cy="2674853"/>
          </a:xfrm>
          <a:custGeom>
            <a:avLst/>
            <a:gdLst/>
            <a:ahLst/>
            <a:cxnLst/>
            <a:rect l="l" t="t" r="r" b="b"/>
            <a:pathLst>
              <a:path w="3003282" h="2674853">
                <a:moveTo>
                  <a:pt x="0" y="0"/>
                </a:moveTo>
                <a:lnTo>
                  <a:pt x="3003283" y="0"/>
                </a:lnTo>
                <a:lnTo>
                  <a:pt x="3003283" y="2674852"/>
                </a:lnTo>
                <a:lnTo>
                  <a:pt x="0" y="267485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5095" t="-25316" b="-5711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8576829" y="6547851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446207" y="105355"/>
            <a:ext cx="4802733" cy="626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36"/>
              </a:lnSpc>
            </a:pPr>
            <a:r>
              <a:rPr lang="en-US" sz="3097" b="1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Eller såg du 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970" y="899268"/>
            <a:ext cx="10736305" cy="5362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01"/>
              </a:lnSpc>
            </a:pPr>
            <a:endParaRPr/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Någon som sökt hundratals jobb men aldrig blivit kallad på intervju?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En bror som säger stopp och försöker förhindra våld? 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En medelålders man som tidigare blivit bortgift?</a:t>
            </a:r>
          </a:p>
          <a:p>
            <a:pPr algn="l">
              <a:lnSpc>
                <a:spcPts val="3241"/>
              </a:lnSpc>
            </a:pPr>
            <a:r>
              <a:rPr lang="en-US" sz="2315" spc="-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Någon som blivit kallad n-ordet på väg till mötet med dig?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En person med en funktionsnedsättning?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Någon som får frågan ”Men vart kommer du ifrån, egentligen?”</a:t>
            </a:r>
          </a:p>
          <a:p>
            <a:pPr algn="l">
              <a:lnSpc>
                <a:spcPts val="3241"/>
              </a:lnSpc>
            </a:pPr>
            <a:r>
              <a:rPr lang="en-US" sz="2315" spc="-9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Två unga män som kysser varandra?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Någon som aldrig får sitt namn rätt uttalat?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Någon som alltid blir slumpmässigt utvald?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En ung tjej i kriminalitet?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En frikyrkomedlem?</a:t>
            </a:r>
          </a:p>
          <a:p>
            <a:pPr algn="l">
              <a:lnSpc>
                <a:spcPts val="3241"/>
              </a:lnSpc>
            </a:pPr>
            <a:r>
              <a:rPr lang="en-US" sz="2315" spc="-11">
                <a:solidFill>
                  <a:srgbClr val="000000"/>
                </a:solidFill>
                <a:latin typeface="Evolventa"/>
                <a:ea typeface="Evolventa"/>
                <a:cs typeface="Evolventa"/>
                <a:sym typeface="Evolventa"/>
              </a:rPr>
              <a:t>En transtjej? 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244860"/>
            <a:ext cx="2070340" cy="2070340"/>
          </a:xfrm>
          <a:custGeom>
            <a:avLst/>
            <a:gdLst/>
            <a:ahLst/>
            <a:cxnLst/>
            <a:rect l="l" t="t" r="r" b="b"/>
            <a:pathLst>
              <a:path w="2070340" h="2070340">
                <a:moveTo>
                  <a:pt x="0" y="0"/>
                </a:moveTo>
                <a:lnTo>
                  <a:pt x="2070340" y="0"/>
                </a:lnTo>
                <a:lnTo>
                  <a:pt x="2070340" y="2070340"/>
                </a:lnTo>
                <a:lnTo>
                  <a:pt x="0" y="20703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8531043" y="6547851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257879" y="826477"/>
            <a:ext cx="8903707" cy="4962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spc="-12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”Våld i hederns namn är både en levd verklighet och en våldsam stereotyp, som riskerar förtroendet för samhällets institutioner och i värsta fall hindrar våldsutsatta att få bästa stöd och skydd.”</a:t>
            </a:r>
          </a:p>
          <a:p>
            <a:pPr algn="l">
              <a:lnSpc>
                <a:spcPts val="3840"/>
              </a:lnSpc>
            </a:pPr>
            <a:endParaRPr lang="en-US" sz="3200" b="1" spc="-12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pPr algn="r">
              <a:lnSpc>
                <a:spcPts val="3840"/>
              </a:lnSpc>
            </a:pPr>
            <a:endParaRPr lang="en-US" sz="3200" b="1" spc="-12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pPr algn="r">
              <a:lnSpc>
                <a:spcPts val="3840"/>
              </a:lnSpc>
            </a:pPr>
            <a:endParaRPr lang="en-US" sz="3200" b="1" spc="-12">
              <a:solidFill>
                <a:srgbClr val="0A070D"/>
              </a:solidFill>
              <a:latin typeface="Evolventa Bold"/>
              <a:ea typeface="Evolventa Bold"/>
              <a:cs typeface="Evolventa Bold"/>
              <a:sym typeface="Evolventa Bold"/>
            </a:endParaRPr>
          </a:p>
          <a:p>
            <a:pPr algn="r">
              <a:lnSpc>
                <a:spcPts val="3840"/>
              </a:lnSpc>
            </a:pPr>
            <a:r>
              <a:rPr lang="en-US" sz="3200" spc="-12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(Baianstovu &amp; Strid, 2024)</a:t>
            </a:r>
          </a:p>
          <a:p>
            <a:pPr algn="l">
              <a:lnSpc>
                <a:spcPts val="3840"/>
              </a:lnSpc>
            </a:pPr>
            <a:endParaRPr lang="en-US" sz="3200" spc="-12">
              <a:solidFill>
                <a:srgbClr val="0A070D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11535" y="744337"/>
            <a:ext cx="5431135" cy="6174237"/>
          </a:xfrm>
          <a:custGeom>
            <a:avLst/>
            <a:gdLst/>
            <a:ahLst/>
            <a:cxnLst/>
            <a:rect l="l" t="t" r="r" b="b"/>
            <a:pathLst>
              <a:path w="5431135" h="6174237">
                <a:moveTo>
                  <a:pt x="0" y="0"/>
                </a:moveTo>
                <a:lnTo>
                  <a:pt x="5431135" y="0"/>
                </a:lnTo>
                <a:lnTo>
                  <a:pt x="5431135" y="6174237"/>
                </a:lnTo>
                <a:lnTo>
                  <a:pt x="0" y="61742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1124" r="-33860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TextBox 3"/>
          <p:cNvSpPr txBox="1"/>
          <p:nvPr/>
        </p:nvSpPr>
        <p:spPr>
          <a:xfrm>
            <a:off x="-158258" y="-52842"/>
            <a:ext cx="9570720" cy="765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60"/>
              </a:lnSpc>
            </a:pPr>
            <a:r>
              <a:rPr lang="en-US" sz="3200" b="1" spc="-15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Hedersnormer</a:t>
            </a:r>
          </a:p>
        </p:txBody>
      </p:sp>
      <p:sp>
        <p:nvSpPr>
          <p:cNvPr id="4" name="Freeform 4"/>
          <p:cNvSpPr/>
          <p:nvPr/>
        </p:nvSpPr>
        <p:spPr>
          <a:xfrm>
            <a:off x="8410481" y="6534574"/>
            <a:ext cx="1223198" cy="768000"/>
          </a:xfrm>
          <a:custGeom>
            <a:avLst/>
            <a:gdLst/>
            <a:ahLst/>
            <a:cxnLst/>
            <a:rect l="l" t="t" r="r" b="b"/>
            <a:pathLst>
              <a:path w="1223198" h="768000">
                <a:moveTo>
                  <a:pt x="0" y="0"/>
                </a:moveTo>
                <a:lnTo>
                  <a:pt x="1223198" y="0"/>
                </a:lnTo>
                <a:lnTo>
                  <a:pt x="1223198" y="768000"/>
                </a:lnTo>
                <a:lnTo>
                  <a:pt x="0" y="768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57704" y="1427043"/>
            <a:ext cx="6438191" cy="5156637"/>
          </a:xfrm>
          <a:custGeom>
            <a:avLst/>
            <a:gdLst/>
            <a:ahLst/>
            <a:cxnLst/>
            <a:rect l="l" t="t" r="r" b="b"/>
            <a:pathLst>
              <a:path w="6438191" h="5156637">
                <a:moveTo>
                  <a:pt x="0" y="0"/>
                </a:moveTo>
                <a:lnTo>
                  <a:pt x="6438192" y="0"/>
                </a:lnTo>
                <a:lnTo>
                  <a:pt x="6438192" y="5156637"/>
                </a:lnTo>
                <a:lnTo>
                  <a:pt x="0" y="515663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417"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3" name="Freeform 3"/>
          <p:cNvSpPr/>
          <p:nvPr/>
        </p:nvSpPr>
        <p:spPr>
          <a:xfrm>
            <a:off x="8539927" y="6547200"/>
            <a:ext cx="1223198" cy="768000"/>
          </a:xfrm>
          <a:custGeom>
            <a:avLst/>
            <a:gdLst/>
            <a:ahLst/>
            <a:cxnLst/>
            <a:rect l="l" t="t" r="r" b="b"/>
            <a:pathLst>
              <a:path w="1223198" h="768000">
                <a:moveTo>
                  <a:pt x="0" y="0"/>
                </a:moveTo>
                <a:lnTo>
                  <a:pt x="1223198" y="0"/>
                </a:lnTo>
                <a:lnTo>
                  <a:pt x="1223198" y="768000"/>
                </a:lnTo>
                <a:lnTo>
                  <a:pt x="0" y="768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9525" y="177927"/>
            <a:ext cx="9753600" cy="55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56"/>
              </a:lnSpc>
              <a:spcBef>
                <a:spcPct val="0"/>
              </a:spcBef>
            </a:pPr>
            <a:r>
              <a:rPr lang="en-US" sz="3200" b="1" spc="-15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Våld i ett system - den kollektiva aspekten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74766" y="140970"/>
            <a:ext cx="9753600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3200" b="1" spc="-71">
                <a:solidFill>
                  <a:srgbClr val="0A070D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Våld i ett system - den kollektiva aspekten</a:t>
            </a:r>
          </a:p>
        </p:txBody>
      </p:sp>
      <p:sp>
        <p:nvSpPr>
          <p:cNvPr id="3" name="Freeform 3"/>
          <p:cNvSpPr/>
          <p:nvPr/>
        </p:nvSpPr>
        <p:spPr>
          <a:xfrm>
            <a:off x="8530402" y="6547200"/>
            <a:ext cx="1223198" cy="768000"/>
          </a:xfrm>
          <a:custGeom>
            <a:avLst/>
            <a:gdLst/>
            <a:ahLst/>
            <a:cxnLst/>
            <a:rect l="l" t="t" r="r" b="b"/>
            <a:pathLst>
              <a:path w="1223198" h="768000">
                <a:moveTo>
                  <a:pt x="0" y="0"/>
                </a:moveTo>
                <a:lnTo>
                  <a:pt x="1223198" y="0"/>
                </a:lnTo>
                <a:lnTo>
                  <a:pt x="1223198" y="768000"/>
                </a:lnTo>
                <a:lnTo>
                  <a:pt x="0" y="76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TextBox 4"/>
          <p:cNvSpPr txBox="1"/>
          <p:nvPr/>
        </p:nvSpPr>
        <p:spPr>
          <a:xfrm>
            <a:off x="251954" y="1156716"/>
            <a:ext cx="9326880" cy="48969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7358" lvl="1" indent="-173679" algn="l">
              <a:lnSpc>
                <a:spcPts val="3456"/>
              </a:lnSpc>
              <a:buFont typeface="Arial"/>
              <a:buChar char="•"/>
            </a:pPr>
            <a:r>
              <a:rPr lang="en-US" sz="2700" spc="-1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HRV motiveras av föreställningen om att gruppens &amp; individens överlevnad beror på dess anseende</a:t>
            </a:r>
          </a:p>
          <a:p>
            <a:pPr algn="l">
              <a:lnSpc>
                <a:spcPts val="3456"/>
              </a:lnSpc>
            </a:pPr>
            <a:endParaRPr lang="en-US" sz="2700" spc="-10">
              <a:solidFill>
                <a:srgbClr val="0A070D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marL="347358" lvl="1" indent="-173679" algn="l">
              <a:lnSpc>
                <a:spcPts val="3456"/>
              </a:lnSpc>
              <a:buFont typeface="Arial"/>
              <a:buChar char="•"/>
            </a:pPr>
            <a:r>
              <a:rPr lang="en-US" sz="2700" spc="-1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Individen socialiseras in i &amp; behöver förhålla sig till normsystemet i syfte att upprätthålla privilegier som följer ett gott anseende</a:t>
            </a:r>
          </a:p>
          <a:p>
            <a:pPr algn="l">
              <a:lnSpc>
                <a:spcPts val="3456"/>
              </a:lnSpc>
            </a:pPr>
            <a:endParaRPr lang="en-US" sz="2700" spc="-10">
              <a:solidFill>
                <a:srgbClr val="0A070D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marL="347358" lvl="1" indent="-173679" algn="l">
              <a:lnSpc>
                <a:spcPts val="3456"/>
              </a:lnSpc>
              <a:buFont typeface="Arial"/>
              <a:buChar char="•"/>
            </a:pPr>
            <a:r>
              <a:rPr lang="en-US" sz="2700" spc="-1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Dubbla roller och positionering</a:t>
            </a:r>
          </a:p>
          <a:p>
            <a:pPr algn="l">
              <a:lnSpc>
                <a:spcPts val="3456"/>
              </a:lnSpc>
            </a:pPr>
            <a:endParaRPr lang="en-US" sz="2700" spc="-10">
              <a:solidFill>
                <a:srgbClr val="0A070D"/>
              </a:solidFill>
              <a:latin typeface="Evolventa"/>
              <a:ea typeface="Evolventa"/>
              <a:cs typeface="Evolventa"/>
              <a:sym typeface="Evolventa"/>
            </a:endParaRPr>
          </a:p>
          <a:p>
            <a:pPr marL="347358" lvl="1" indent="-173679" algn="l">
              <a:lnSpc>
                <a:spcPts val="3456"/>
              </a:lnSpc>
              <a:buFont typeface="Arial"/>
              <a:buChar char="•"/>
            </a:pPr>
            <a:r>
              <a:rPr lang="en-US" sz="2700" spc="-10">
                <a:solidFill>
                  <a:srgbClr val="0A070D"/>
                </a:solidFill>
                <a:latin typeface="Evolventa"/>
                <a:ea typeface="Evolventa"/>
                <a:cs typeface="Evolventa"/>
                <a:sym typeface="Evolventa"/>
              </a:rPr>
              <a:t>Omsorg och kontroll</a:t>
            </a:r>
          </a:p>
          <a:p>
            <a:pPr algn="l">
              <a:lnSpc>
                <a:spcPts val="3456"/>
              </a:lnSpc>
            </a:pPr>
            <a:endParaRPr lang="en-US" sz="2700" spc="-10">
              <a:solidFill>
                <a:srgbClr val="0A070D"/>
              </a:solidFill>
              <a:latin typeface="Evolventa"/>
              <a:ea typeface="Evolventa"/>
              <a:cs typeface="Evolventa"/>
              <a:sym typeface="Evolventa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6421501" y="4464279"/>
            <a:ext cx="2600579" cy="2082921"/>
          </a:xfrm>
          <a:custGeom>
            <a:avLst/>
            <a:gdLst/>
            <a:ahLst/>
            <a:cxnLst/>
            <a:rect l="l" t="t" r="r" b="b"/>
            <a:pathLst>
              <a:path w="2600579" h="2082921">
                <a:moveTo>
                  <a:pt x="0" y="0"/>
                </a:moveTo>
                <a:lnTo>
                  <a:pt x="2600579" y="0"/>
                </a:lnTo>
                <a:lnTo>
                  <a:pt x="2600579" y="2082921"/>
                </a:lnTo>
                <a:lnTo>
                  <a:pt x="0" y="20829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417"/>
            </a:stretch>
          </a:blipFill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2256" y="241173"/>
            <a:ext cx="9129436" cy="55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56"/>
              </a:lnSpc>
            </a:pPr>
            <a:r>
              <a:rPr lang="en-US" sz="3200" b="1" spc="-77">
                <a:solidFill>
                  <a:srgbClr val="000000"/>
                </a:solidFill>
                <a:latin typeface="Evolventa Bold"/>
                <a:ea typeface="Evolventa Bold"/>
                <a:cs typeface="Evolventa Bold"/>
                <a:sym typeface="Evolventa Bold"/>
              </a:rPr>
              <a:t>Våldets konsekvenser - tecken på våldsutsatthet</a:t>
            </a:r>
          </a:p>
        </p:txBody>
      </p:sp>
      <p:sp>
        <p:nvSpPr>
          <p:cNvPr id="3" name="Freeform 3"/>
          <p:cNvSpPr/>
          <p:nvPr/>
        </p:nvSpPr>
        <p:spPr>
          <a:xfrm>
            <a:off x="1001132" y="1091525"/>
            <a:ext cx="6822553" cy="5492155"/>
          </a:xfrm>
          <a:custGeom>
            <a:avLst/>
            <a:gdLst/>
            <a:ahLst/>
            <a:cxnLst/>
            <a:rect l="l" t="t" r="r" b="b"/>
            <a:pathLst>
              <a:path w="6822553" h="5492155">
                <a:moveTo>
                  <a:pt x="0" y="0"/>
                </a:moveTo>
                <a:lnTo>
                  <a:pt x="6822554" y="0"/>
                </a:lnTo>
                <a:lnTo>
                  <a:pt x="6822554" y="5492155"/>
                </a:lnTo>
                <a:lnTo>
                  <a:pt x="0" y="549215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  <p:sp>
        <p:nvSpPr>
          <p:cNvPr id="4" name="Freeform 4"/>
          <p:cNvSpPr/>
          <p:nvPr/>
        </p:nvSpPr>
        <p:spPr>
          <a:xfrm>
            <a:off x="8576829" y="6547851"/>
            <a:ext cx="1222557" cy="767349"/>
          </a:xfrm>
          <a:custGeom>
            <a:avLst/>
            <a:gdLst/>
            <a:ahLst/>
            <a:cxnLst/>
            <a:rect l="l" t="t" r="r" b="b"/>
            <a:pathLst>
              <a:path w="1222557" h="767349">
                <a:moveTo>
                  <a:pt x="0" y="0"/>
                </a:moveTo>
                <a:lnTo>
                  <a:pt x="1222557" y="0"/>
                </a:lnTo>
                <a:lnTo>
                  <a:pt x="1222557" y="767349"/>
                </a:lnTo>
                <a:lnTo>
                  <a:pt x="0" y="7673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sv-SE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779</Words>
  <Application>Microsoft Office PowerPoint</Application>
  <PresentationFormat>Anpassad</PresentationFormat>
  <Paragraphs>160</Paragraphs>
  <Slides>14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14</vt:i4>
      </vt:variant>
    </vt:vector>
  </HeadingPairs>
  <TitlesOfParts>
    <vt:vector size="23" baseType="lpstr">
      <vt:lpstr>Arial</vt:lpstr>
      <vt:lpstr>Evolventa Italics</vt:lpstr>
      <vt:lpstr>Noto Sans</vt:lpstr>
      <vt:lpstr>Calibri</vt:lpstr>
      <vt:lpstr>Noto Sans Bold</vt:lpstr>
      <vt:lpstr>Evolventa</vt:lpstr>
      <vt:lpstr>Open Sans Bold</vt:lpstr>
      <vt:lpstr>Evolventa Bold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23ejanuari</dc:title>
  <dc:creator>Sara Ammouri</dc:creator>
  <cp:lastModifiedBy>Karin Gellin</cp:lastModifiedBy>
  <cp:revision>6</cp:revision>
  <dcterms:created xsi:type="dcterms:W3CDTF">2006-08-16T00:00:00Z</dcterms:created>
  <dcterms:modified xsi:type="dcterms:W3CDTF">2025-01-28T12:24:54Z</dcterms:modified>
  <dc:identifier>DAGYyUc3AhU</dc:identifier>
</cp:coreProperties>
</file>